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4" r:id="rId11"/>
    <p:sldId id="268" r:id="rId12"/>
    <p:sldId id="265" r:id="rId13"/>
    <p:sldId id="266" r:id="rId14"/>
    <p:sldId id="267" r:id="rId15"/>
  </p:sldIdLst>
  <p:sldSz cx="18288000" cy="10287000"/>
  <p:notesSz cx="6858000" cy="9144000"/>
  <p:embeddedFontLst>
    <p:embeddedFont>
      <p:font typeface="Arial Bold" panose="020B0604020202020204" charset="-94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K Modular" panose="020B0604020202020204" charset="-94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48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3B10A-C141-4B54-BDB7-58AB305D9926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6C5F1-F09D-4A8C-8658-CE028BCBA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22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6C5F1-F09D-4A8C-8658-CE028BCBA9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28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6C5F1-F09D-4A8C-8658-CE028BCBA9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84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1738408" y="4185121"/>
            <a:ext cx="15520892" cy="882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6400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Türkçe</a:t>
            </a:r>
            <a:r>
              <a:rPr lang="en-US" sz="6400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 </a:t>
            </a:r>
            <a:r>
              <a:rPr lang="en-US" sz="6400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Doğal</a:t>
            </a:r>
            <a:r>
              <a:rPr lang="en-US" sz="6400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 </a:t>
            </a:r>
            <a:r>
              <a:rPr lang="en-US" sz="6400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Dİl</a:t>
            </a:r>
            <a:r>
              <a:rPr lang="en-US" sz="6400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 </a:t>
            </a:r>
            <a:r>
              <a:rPr lang="en-US" sz="6400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İşleme</a:t>
            </a:r>
            <a:endParaRPr lang="en-US" sz="6400" dirty="0">
              <a:solidFill>
                <a:srgbClr val="004AAD"/>
              </a:solidFill>
              <a:latin typeface="HK Modular"/>
              <a:ea typeface="HK Modular"/>
              <a:cs typeface="HK Modular"/>
              <a:sym typeface="HK Mod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459178" y="5076825"/>
            <a:ext cx="5369644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8 - 9 Ağustos 2024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45927" y="7293165"/>
            <a:ext cx="3395067" cy="49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&lt;</a:t>
            </a:r>
            <a:r>
              <a:rPr lang="tr-TR" sz="3099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GörenGöz</a:t>
            </a:r>
            <a:r>
              <a:rPr lang="en-US" sz="3099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&gt;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47202" y="1191286"/>
            <a:ext cx="6792515" cy="49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&lt;</a:t>
            </a:r>
            <a:r>
              <a:rPr lang="tr-TR" sz="3099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senaryo </a:t>
            </a:r>
            <a:r>
              <a:rPr lang="tr-TR" sz="3099" dirty="0" err="1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kategorİsİ</a:t>
            </a:r>
            <a:r>
              <a:rPr lang="en-US" sz="3099" dirty="0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337398-B4E7-4366-A21D-4714EED1F5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9" r="28013"/>
          <a:stretch/>
        </p:blipFill>
        <p:spPr>
          <a:xfrm>
            <a:off x="5847150" y="7147933"/>
            <a:ext cx="1598777" cy="159881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7581900" y="885825"/>
            <a:ext cx="3124200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SONUÇLAR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E1E20-67BE-4CD1-A5CF-0E6968E89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646" y="1676099"/>
            <a:ext cx="13244708" cy="69348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7581900" y="885825"/>
            <a:ext cx="3124200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SONUÇLAR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7EEB72-873D-4DF6-B700-42604C656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" t="4108" r="3906" b="5415"/>
          <a:stretch/>
        </p:blipFill>
        <p:spPr>
          <a:xfrm>
            <a:off x="5662280" y="1671864"/>
            <a:ext cx="6963441" cy="712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47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6425766" y="885825"/>
            <a:ext cx="5436468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PROJE YOL HARİTASI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E2F611-8DC5-4BF2-A544-83BB9214C38B}"/>
              </a:ext>
            </a:extLst>
          </p:cNvPr>
          <p:cNvGrpSpPr/>
          <p:nvPr/>
        </p:nvGrpSpPr>
        <p:grpSpPr>
          <a:xfrm>
            <a:off x="3657600" y="1790699"/>
            <a:ext cx="10972800" cy="6863627"/>
            <a:chOff x="3276600" y="1790699"/>
            <a:chExt cx="10972800" cy="68636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8FC97F3-42BC-4351-959C-6ED91441D2F1}"/>
                </a:ext>
              </a:extLst>
            </p:cNvPr>
            <p:cNvGrpSpPr/>
            <p:nvPr/>
          </p:nvGrpSpPr>
          <p:grpSpPr>
            <a:xfrm>
              <a:off x="3276600" y="1790699"/>
              <a:ext cx="10972800" cy="6863627"/>
              <a:chOff x="3276600" y="1790699"/>
              <a:chExt cx="10972800" cy="6863627"/>
            </a:xfrm>
          </p:grpSpPr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FCC6B66C-1434-42FB-A295-FF8C7FC79643}"/>
                  </a:ext>
                </a:extLst>
              </p:cNvPr>
              <p:cNvSpPr/>
              <p:nvPr/>
            </p:nvSpPr>
            <p:spPr>
              <a:xfrm>
                <a:off x="3276600" y="1790699"/>
                <a:ext cx="10972800" cy="686362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5F2F4B-30AB-42C0-A6E1-4B3C423BE7CD}"/>
                  </a:ext>
                </a:extLst>
              </p:cNvPr>
              <p:cNvSpPr/>
              <p:nvPr/>
            </p:nvSpPr>
            <p:spPr>
              <a:xfrm>
                <a:off x="4343400" y="7124698"/>
                <a:ext cx="88392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3982E3A-7CCD-49C5-B696-D3E6E63BB854}"/>
                  </a:ext>
                </a:extLst>
              </p:cNvPr>
              <p:cNvSpPr/>
              <p:nvPr/>
            </p:nvSpPr>
            <p:spPr>
              <a:xfrm>
                <a:off x="5638800" y="5379716"/>
                <a:ext cx="6400800" cy="685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622CC55-1E20-43FF-909A-6D9BA576C9F0}"/>
                  </a:ext>
                </a:extLst>
              </p:cNvPr>
              <p:cNvSpPr/>
              <p:nvPr/>
            </p:nvSpPr>
            <p:spPr>
              <a:xfrm>
                <a:off x="7162800" y="3715268"/>
                <a:ext cx="3200400" cy="566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868A05A-3AFB-4FEB-8C35-7BA456390884}"/>
                  </a:ext>
                </a:extLst>
              </p:cNvPr>
              <p:cNvSpPr txBox="1"/>
              <p:nvPr/>
            </p:nvSpPr>
            <p:spPr>
              <a:xfrm>
                <a:off x="5105400" y="7474014"/>
                <a:ext cx="78859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4800" dirty="0">
                    <a:solidFill>
                      <a:schemeClr val="bg1"/>
                    </a:solidFill>
                  </a:rPr>
                  <a:t>Müşteri Geri Bildirimini Alma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B39EB1-07A1-4D70-9C10-3EED726BEBB3}"/>
                  </a:ext>
                </a:extLst>
              </p:cNvPr>
              <p:cNvSpPr txBox="1"/>
              <p:nvPr/>
            </p:nvSpPr>
            <p:spPr>
              <a:xfrm>
                <a:off x="5981700" y="5892433"/>
                <a:ext cx="5715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4800" dirty="0">
                    <a:solidFill>
                      <a:schemeClr val="bg1"/>
                    </a:solidFill>
                  </a:rPr>
                  <a:t>Uygulama Geliştirme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F0A6F3-3AD8-448E-B139-3A414CEF3A11}"/>
                  </a:ext>
                </a:extLst>
              </p:cNvPr>
              <p:cNvSpPr txBox="1"/>
              <p:nvPr/>
            </p:nvSpPr>
            <p:spPr>
              <a:xfrm>
                <a:off x="7772400" y="2712302"/>
                <a:ext cx="2133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4800" dirty="0">
                    <a:solidFill>
                      <a:schemeClr val="bg1"/>
                    </a:solidFill>
                  </a:rPr>
                  <a:t>Girişim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B21341-14FF-4729-94D8-220AC5D19F02}"/>
                </a:ext>
              </a:extLst>
            </p:cNvPr>
            <p:cNvSpPr txBox="1"/>
            <p:nvPr/>
          </p:nvSpPr>
          <p:spPr>
            <a:xfrm>
              <a:off x="6743700" y="4369132"/>
              <a:ext cx="4191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4800" dirty="0">
                  <a:solidFill>
                    <a:schemeClr val="bg1"/>
                  </a:solidFill>
                </a:rPr>
                <a:t>Entegre Sistem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7416403" y="885825"/>
            <a:ext cx="3455194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DEMO VİDEO</a:t>
            </a:r>
          </a:p>
        </p:txBody>
      </p:sp>
      <p:pic>
        <p:nvPicPr>
          <p:cNvPr id="6" name="demo">
            <a:hlinkClick r:id="" action="ppaction://media"/>
            <a:extLst>
              <a:ext uri="{FF2B5EF4-FFF2-40B4-BE49-F238E27FC236}">
                <a16:creationId xmlns:a16="http://schemas.microsoft.com/office/drawing/2014/main" id="{542B2F07-1895-4B91-9E0C-CA9E1B30DF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86000" y="1455071"/>
            <a:ext cx="13716000" cy="73580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1123325" y="3635861"/>
            <a:ext cx="16041351" cy="157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58"/>
              </a:lnSpc>
              <a:spcBef>
                <a:spcPct val="0"/>
              </a:spcBef>
            </a:pPr>
            <a:r>
              <a:rPr lang="en-US" sz="9184">
                <a:solidFill>
                  <a:srgbClr val="004AAD"/>
                </a:solidFill>
                <a:latin typeface="HK Modular"/>
                <a:ea typeface="HK Modular"/>
                <a:cs typeface="HK Modular"/>
                <a:sym typeface="HK Modular"/>
              </a:rPr>
              <a:t>TEŞEKKÜRLER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0F73F-BA8D-4BD9-8B20-1EF10274D6D8}"/>
              </a:ext>
            </a:extLst>
          </p:cNvPr>
          <p:cNvSpPr/>
          <p:nvPr/>
        </p:nvSpPr>
        <p:spPr>
          <a:xfrm>
            <a:off x="5381077" y="7284191"/>
            <a:ext cx="3134191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https://github.com/esmanp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99660D-0271-4E04-AE04-985425E20C00}"/>
              </a:ext>
            </a:extLst>
          </p:cNvPr>
          <p:cNvSpPr/>
          <p:nvPr/>
        </p:nvSpPr>
        <p:spPr>
          <a:xfrm>
            <a:off x="10211498" y="7284191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https://huggingface.co/Gorengoz</a:t>
            </a:r>
          </a:p>
        </p:txBody>
      </p:sp>
      <p:pic>
        <p:nvPicPr>
          <p:cNvPr id="8" name="Picture 8" descr="Brand assets - Hugging Face">
            <a:extLst>
              <a:ext uri="{FF2B5EF4-FFF2-40B4-BE49-F238E27FC236}">
                <a16:creationId xmlns:a16="http://schemas.microsoft.com/office/drawing/2014/main" id="{0E6BE748-9B21-4E85-BA39-D658E7CA8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5894935"/>
            <a:ext cx="4419600" cy="11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ithub. GitHub Nedir? GitHub; Git yazılımı ile… | by İrem Kömürcü | Medium">
            <a:extLst>
              <a:ext uri="{FF2B5EF4-FFF2-40B4-BE49-F238E27FC236}">
                <a16:creationId xmlns:a16="http://schemas.microsoft.com/office/drawing/2014/main" id="{557DD48D-D1B1-4F7F-9FF1-4FF56D215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966" y="5729396"/>
            <a:ext cx="4062412" cy="15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3" name="TextBox 3"/>
          <p:cNvSpPr txBox="1"/>
          <p:nvPr/>
        </p:nvSpPr>
        <p:spPr>
          <a:xfrm>
            <a:off x="7873789" y="885825"/>
            <a:ext cx="2540422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EKİBİMİZ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A84C6645-E3ED-4E10-8E46-507AA8270715}"/>
              </a:ext>
            </a:extLst>
          </p:cNvPr>
          <p:cNvSpPr/>
          <p:nvPr/>
        </p:nvSpPr>
        <p:spPr>
          <a:xfrm>
            <a:off x="-1626" y="8496300"/>
            <a:ext cx="18288000" cy="17907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74468"/>
            </a:stretch>
          </a:blipFill>
        </p:spPr>
        <p:txBody>
          <a:bodyPr/>
          <a:lstStyle/>
          <a:p>
            <a:endParaRPr lang="tr-TR" dirty="0">
              <a:latin typeface="Arial Bold" panose="020B0604020202020204" charset="-94"/>
            </a:endParaRP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3A8CDF57-281E-4411-BFCB-111801A8BBDE}"/>
              </a:ext>
            </a:extLst>
          </p:cNvPr>
          <p:cNvSpPr/>
          <p:nvPr/>
        </p:nvSpPr>
        <p:spPr>
          <a:xfrm>
            <a:off x="794775" y="3184270"/>
            <a:ext cx="5867400" cy="386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5039"/>
              </a:lnSpc>
            </a:pPr>
            <a:r>
              <a:rPr lang="tr-TR" sz="2800" b="1" i="1" dirty="0">
                <a:solidFill>
                  <a:srgbClr val="D28567"/>
                </a:solidFill>
                <a:latin typeface="Arial"/>
                <a:ea typeface="Arial"/>
                <a:cs typeface="Arial"/>
                <a:sym typeface="Arial"/>
              </a:rPr>
              <a:t>Takım Kaptanı: </a:t>
            </a:r>
          </a:p>
          <a:p>
            <a:pPr algn="r">
              <a:lnSpc>
                <a:spcPts val="5039"/>
              </a:lnSpc>
            </a:pPr>
            <a:r>
              <a:rPr lang="tr-TR" sz="28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ESMA NUR PEHLİVANOĞLU</a:t>
            </a:r>
          </a:p>
          <a:p>
            <a:pPr algn="r">
              <a:lnSpc>
                <a:spcPts val="5039"/>
              </a:lnSpc>
            </a:pPr>
            <a:r>
              <a:rPr lang="tr-TR" sz="28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ODTÜ İstatistik Mezunu olarak takım araştırmalarını</a:t>
            </a:r>
          </a:p>
          <a:p>
            <a:pPr algn="r">
              <a:lnSpc>
                <a:spcPts val="5039"/>
              </a:lnSpc>
            </a:pPr>
            <a:r>
              <a:rPr lang="tr-TR" sz="28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yürütmek ve yönetmekten sorumludur.</a:t>
            </a:r>
            <a:endParaRPr lang="en-US" sz="2800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Dikdörtgen 5">
            <a:extLst>
              <a:ext uri="{FF2B5EF4-FFF2-40B4-BE49-F238E27FC236}">
                <a16:creationId xmlns:a16="http://schemas.microsoft.com/office/drawing/2014/main" id="{969AED37-B431-49D1-94DA-645F730A6C9B}"/>
              </a:ext>
            </a:extLst>
          </p:cNvPr>
          <p:cNvSpPr/>
          <p:nvPr/>
        </p:nvSpPr>
        <p:spPr>
          <a:xfrm>
            <a:off x="11364804" y="3184270"/>
            <a:ext cx="5715000" cy="5143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039"/>
              </a:lnSpc>
            </a:pPr>
            <a:r>
              <a:rPr lang="tr-TR" sz="2800" b="1" i="1" dirty="0">
                <a:solidFill>
                  <a:srgbClr val="D28567"/>
                </a:solidFill>
                <a:latin typeface="Arial"/>
                <a:ea typeface="Arial"/>
                <a:cs typeface="Arial"/>
                <a:sym typeface="Arial"/>
              </a:rPr>
              <a:t>Üye:</a:t>
            </a:r>
          </a:p>
          <a:p>
            <a:pPr>
              <a:lnSpc>
                <a:spcPts val="5039"/>
              </a:lnSpc>
            </a:pPr>
            <a:r>
              <a:rPr lang="tr-TR" sz="28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AYŞE NUR PEHLİVANOĞLU</a:t>
            </a:r>
          </a:p>
          <a:p>
            <a:pPr>
              <a:lnSpc>
                <a:spcPts val="5039"/>
              </a:lnSpc>
            </a:pPr>
            <a:r>
              <a:rPr lang="tr-TR" sz="28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ODTÜ Elektrik Elektronik Mühendisliği öğrencisi olarak</a:t>
            </a:r>
          </a:p>
          <a:p>
            <a:pPr>
              <a:lnSpc>
                <a:spcPts val="5039"/>
              </a:lnSpc>
            </a:pPr>
            <a:r>
              <a:rPr lang="tr-TR" sz="28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takıma mühendis bakış açısı sunmaktan ve proje</a:t>
            </a:r>
          </a:p>
          <a:p>
            <a:pPr>
              <a:lnSpc>
                <a:spcPts val="5039"/>
              </a:lnSpc>
            </a:pPr>
            <a:r>
              <a:rPr lang="tr-TR" sz="28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yürütümüne yardımdan sorumludur.</a:t>
            </a:r>
            <a:endParaRPr lang="en-US" sz="2800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C47F95-6139-4DE7-A15E-6C715CD687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55734" y="3447264"/>
            <a:ext cx="6031061" cy="33924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6857777" y="885825"/>
            <a:ext cx="4572446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PROJENİN TANIMI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83029" y="2192658"/>
            <a:ext cx="11057270" cy="5692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800" dirty="0" err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İnsanların</a:t>
            </a:r>
            <a:r>
              <a:rPr lang="en-US" sz="28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güvenini</a:t>
            </a:r>
            <a:r>
              <a:rPr lang="en-US" sz="28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kaybetmektense</a:t>
            </a:r>
            <a:r>
              <a:rPr lang="en-US" sz="28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2800" dirty="0" err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kaybetmeyi</a:t>
            </a:r>
            <a:r>
              <a:rPr lang="en-US" sz="28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tercih</a:t>
            </a:r>
            <a:r>
              <a:rPr lang="en-US" sz="28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ederim</a:t>
            </a:r>
            <a:r>
              <a:rPr lang="en-US" sz="28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!”</a:t>
            </a:r>
          </a:p>
          <a:p>
            <a:pPr algn="ctr">
              <a:lnSpc>
                <a:spcPts val="5039"/>
              </a:lnSpc>
            </a:pPr>
            <a:r>
              <a:rPr lang="en-US" sz="28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Robert Bosch</a:t>
            </a:r>
            <a:endParaRPr lang="tr-TR" sz="2800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5039"/>
              </a:lnSpc>
            </a:pPr>
            <a:endParaRPr lang="tr-TR" sz="2800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Low">
              <a:lnSpc>
                <a:spcPts val="5039"/>
              </a:lnSpc>
            </a:pPr>
            <a:r>
              <a:rPr lang="tr-TR" sz="28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Müşteri önce şikayetini veya geri bildirimini iletir, ardından şikâyete konu durum belgelendirilir ve şikâyet, işletmenin ilgili birimleri tarafından çözümlenmek üzere yolculuğuna başlar...</a:t>
            </a:r>
          </a:p>
          <a:p>
            <a:pPr algn="justLow">
              <a:lnSpc>
                <a:spcPts val="5039"/>
              </a:lnSpc>
            </a:pPr>
            <a:endParaRPr lang="tr-TR" sz="2800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Low">
              <a:lnSpc>
                <a:spcPts val="5039"/>
              </a:lnSpc>
            </a:pPr>
            <a:r>
              <a:rPr lang="tr-TR" sz="28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Bu sürece en basit haliyle şikâyet yönetimi denir.</a:t>
            </a:r>
          </a:p>
          <a:p>
            <a:pPr algn="ctr">
              <a:lnSpc>
                <a:spcPts val="5039"/>
              </a:lnSpc>
            </a:pPr>
            <a:endParaRPr lang="tr-TR" sz="2800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Resim 6">
            <a:extLst>
              <a:ext uri="{FF2B5EF4-FFF2-40B4-BE49-F238E27FC236}">
                <a16:creationId xmlns:a16="http://schemas.microsoft.com/office/drawing/2014/main" id="{30CB9404-C3E2-4276-AAB3-7FEC4ED05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6735533"/>
            <a:ext cx="5325728" cy="2277997"/>
          </a:xfrm>
          <a:prstGeom prst="rect">
            <a:avLst/>
          </a:prstGeom>
        </p:spPr>
      </p:pic>
      <p:pic>
        <p:nvPicPr>
          <p:cNvPr id="6" name="Picture 2" descr="https://buldumz.com/wp-content/uploads/2021/09/btk-1024x430.png">
            <a:extLst>
              <a:ext uri="{FF2B5EF4-FFF2-40B4-BE49-F238E27FC236}">
                <a16:creationId xmlns:a16="http://schemas.microsoft.com/office/drawing/2014/main" id="{6BD145DF-6821-4F8F-A2B0-37AB3BD2A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4302243"/>
            <a:ext cx="5325728" cy="223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8">
            <a:extLst>
              <a:ext uri="{FF2B5EF4-FFF2-40B4-BE49-F238E27FC236}">
                <a16:creationId xmlns:a16="http://schemas.microsoft.com/office/drawing/2014/main" id="{80F4FF87-14C3-401D-A903-E8D2A320D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714500"/>
            <a:ext cx="5174131" cy="23344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5473489" y="885825"/>
            <a:ext cx="7341022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PROJENİN SAĞLADIĞI ÇÖZÜM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71600" y="1866900"/>
            <a:ext cx="15879663" cy="635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tr-TR" sz="2800" b="1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Hedef kitle</a:t>
            </a:r>
          </a:p>
          <a:p>
            <a:pPr marL="571500" indent="-571500">
              <a:lnSpc>
                <a:spcPts val="5039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Kurumsal Şirketler</a:t>
            </a:r>
          </a:p>
          <a:p>
            <a:pPr marL="571500" indent="-571500">
              <a:lnSpc>
                <a:spcPts val="5039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Müşteri/ Tüketiciler</a:t>
            </a:r>
          </a:p>
          <a:p>
            <a:pPr>
              <a:lnSpc>
                <a:spcPts val="5039"/>
              </a:lnSpc>
            </a:pPr>
            <a:endParaRPr lang="tr-TR" sz="2800" dirty="0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ts val="5039"/>
              </a:lnSpc>
            </a:pPr>
            <a:r>
              <a:rPr lang="tr-TR" sz="2800" b="1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Çözüm</a:t>
            </a:r>
          </a:p>
          <a:p>
            <a:pPr marL="571500" indent="-571500">
              <a:lnSpc>
                <a:spcPts val="5039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Basit ve Kullanışlı </a:t>
            </a:r>
            <a:r>
              <a:rPr lang="tr-TR" sz="2800" dirty="0" err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Arayüz</a:t>
            </a:r>
            <a:endParaRPr lang="tr-TR" sz="2800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indent="-571500">
              <a:lnSpc>
                <a:spcPts val="5039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Gizlilik</a:t>
            </a:r>
          </a:p>
          <a:p>
            <a:pPr marL="571500" indent="-571500">
              <a:lnSpc>
                <a:spcPts val="5039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Hızlı Geri Bildirim</a:t>
            </a:r>
          </a:p>
          <a:p>
            <a:pPr marL="571500" indent="-571500">
              <a:lnSpc>
                <a:spcPts val="5039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Memnuniyet Bildirimi</a:t>
            </a:r>
          </a:p>
          <a:p>
            <a:pPr marL="571500" indent="-571500">
              <a:lnSpc>
                <a:spcPts val="5039"/>
              </a:lnSpc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ISO 10002 Müşteri Memnuniyeti Yönetim Sistemi Belgesi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2">
            <a:extLst>
              <a:ext uri="{FF2B5EF4-FFF2-40B4-BE49-F238E27FC236}">
                <a16:creationId xmlns:a16="http://schemas.microsoft.com/office/drawing/2014/main" id="{6BB816DF-5F54-4438-A842-DB4FADE3995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7149443" y="885825"/>
            <a:ext cx="3989115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PROJE İŞ AKIŞI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DE34C6-D79F-49B7-B0BC-93F188C6116F}"/>
              </a:ext>
            </a:extLst>
          </p:cNvPr>
          <p:cNvGrpSpPr/>
          <p:nvPr/>
        </p:nvGrpSpPr>
        <p:grpSpPr>
          <a:xfrm>
            <a:off x="244535" y="1996498"/>
            <a:ext cx="17798929" cy="6294004"/>
            <a:chOff x="244535" y="2737591"/>
            <a:chExt cx="17798929" cy="629400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1A8A4FC-7DAA-4638-A206-CB5FABA3750E}"/>
                </a:ext>
              </a:extLst>
            </p:cNvPr>
            <p:cNvSpPr/>
            <p:nvPr/>
          </p:nvSpPr>
          <p:spPr>
            <a:xfrm>
              <a:off x="244535" y="2737591"/>
              <a:ext cx="5835529" cy="53154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6D886E4-E2DD-4C63-8352-EFE2C835E1F1}"/>
                </a:ext>
              </a:extLst>
            </p:cNvPr>
            <p:cNvSpPr/>
            <p:nvPr/>
          </p:nvSpPr>
          <p:spPr>
            <a:xfrm>
              <a:off x="1587558" y="8196984"/>
              <a:ext cx="3149483" cy="83461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8AFE7ED5-40E5-4798-8F9E-CE0D77AC1F92}"/>
                </a:ext>
              </a:extLst>
            </p:cNvPr>
            <p:cNvSpPr txBox="1"/>
            <p:nvPr/>
          </p:nvSpPr>
          <p:spPr>
            <a:xfrm>
              <a:off x="685800" y="8318102"/>
              <a:ext cx="4953001" cy="5859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39"/>
                </a:lnSpc>
              </a:pPr>
              <a:r>
                <a:rPr lang="tr-TR" sz="3599" dirty="0">
                  <a:solidFill>
                    <a:srgbClr val="004AAD"/>
                  </a:solidFill>
                  <a:latin typeface="Arial"/>
                  <a:ea typeface="Arial"/>
                  <a:cs typeface="Arial"/>
                  <a:sym typeface="Arial"/>
                </a:rPr>
                <a:t>Veri Toplama</a:t>
              </a:r>
              <a:endPara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661E57-ED92-47DB-B367-631E34D31BAD}"/>
                </a:ext>
              </a:extLst>
            </p:cNvPr>
            <p:cNvSpPr/>
            <p:nvPr/>
          </p:nvSpPr>
          <p:spPr>
            <a:xfrm>
              <a:off x="6226235" y="2737591"/>
              <a:ext cx="5835529" cy="53154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FDBB711-EDDF-42D1-985A-93BE040D396F}"/>
                </a:ext>
              </a:extLst>
            </p:cNvPr>
            <p:cNvSpPr/>
            <p:nvPr/>
          </p:nvSpPr>
          <p:spPr>
            <a:xfrm>
              <a:off x="7569258" y="8196984"/>
              <a:ext cx="3149483" cy="83461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631C9459-580C-44AC-B885-E094AF5E381E}"/>
                </a:ext>
              </a:extLst>
            </p:cNvPr>
            <p:cNvSpPr txBox="1"/>
            <p:nvPr/>
          </p:nvSpPr>
          <p:spPr>
            <a:xfrm>
              <a:off x="6667500" y="8318102"/>
              <a:ext cx="4953001" cy="5859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39"/>
                </a:lnSpc>
              </a:pPr>
              <a:r>
                <a:rPr lang="tr-TR" sz="3599" dirty="0">
                  <a:solidFill>
                    <a:srgbClr val="004AAD"/>
                  </a:solidFill>
                  <a:latin typeface="Arial"/>
                  <a:ea typeface="Arial"/>
                  <a:cs typeface="Arial"/>
                  <a:sym typeface="Arial"/>
                </a:rPr>
                <a:t>Modeller</a:t>
              </a:r>
              <a:endPara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4A4BAD3-BB34-44F2-8DD8-BCB91AD4B942}"/>
                </a:ext>
              </a:extLst>
            </p:cNvPr>
            <p:cNvSpPr/>
            <p:nvPr/>
          </p:nvSpPr>
          <p:spPr>
            <a:xfrm>
              <a:off x="12207935" y="2737591"/>
              <a:ext cx="5835529" cy="53154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DB1CAA-0E45-42F8-AAB9-A25491A04B3B}"/>
                </a:ext>
              </a:extLst>
            </p:cNvPr>
            <p:cNvSpPr/>
            <p:nvPr/>
          </p:nvSpPr>
          <p:spPr>
            <a:xfrm>
              <a:off x="13550958" y="8196984"/>
              <a:ext cx="3149483" cy="83461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FCA8B0B3-F2B1-4B47-AC9D-8437FC776677}"/>
                </a:ext>
              </a:extLst>
            </p:cNvPr>
            <p:cNvSpPr txBox="1"/>
            <p:nvPr/>
          </p:nvSpPr>
          <p:spPr>
            <a:xfrm>
              <a:off x="12649200" y="8318102"/>
              <a:ext cx="4953001" cy="5859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39"/>
                </a:lnSpc>
              </a:pPr>
              <a:r>
                <a:rPr lang="tr-TR" sz="3599" dirty="0">
                  <a:solidFill>
                    <a:srgbClr val="004AAD"/>
                  </a:solidFill>
                  <a:latin typeface="Arial"/>
                  <a:ea typeface="Arial"/>
                  <a:cs typeface="Arial"/>
                  <a:sym typeface="Arial"/>
                </a:rPr>
                <a:t>Ürün</a:t>
              </a:r>
              <a:endParaRPr lang="en-US" sz="3599" dirty="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" name="Picture 4" descr="Python Tutorial: Streamlit | DataCamp">
            <a:extLst>
              <a:ext uri="{FF2B5EF4-FFF2-40B4-BE49-F238E27FC236}">
                <a16:creationId xmlns:a16="http://schemas.microsoft.com/office/drawing/2014/main" id="{92FEF078-41C6-4A4D-B63B-2027A6D33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562" y="2083116"/>
            <a:ext cx="3710323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astAPI | Basit Hızlı Örnekle İnceleme | by Nabi Güzel | Huawei Developers  - Türkiye | Medium">
            <a:extLst>
              <a:ext uri="{FF2B5EF4-FFF2-40B4-BE49-F238E27FC236}">
                <a16:creationId xmlns:a16="http://schemas.microsoft.com/office/drawing/2014/main" id="{F6908911-8299-49BE-9308-DF90B0E4C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5596718"/>
            <a:ext cx="4626406" cy="166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Brand assets - Hugging Face">
            <a:extLst>
              <a:ext uri="{FF2B5EF4-FFF2-40B4-BE49-F238E27FC236}">
                <a16:creationId xmlns:a16="http://schemas.microsoft.com/office/drawing/2014/main" id="{C5A322C1-569C-4661-A29D-6A8E71620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1" y="3986827"/>
            <a:ext cx="4953000" cy="13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arsehub | AI Directory - Global Artificial Intelligence Directory">
            <a:extLst>
              <a:ext uri="{FF2B5EF4-FFF2-40B4-BE49-F238E27FC236}">
                <a16:creationId xmlns:a16="http://schemas.microsoft.com/office/drawing/2014/main" id="{D5E0CCD3-FC20-4965-B4EA-5E5563112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4" y="3819944"/>
            <a:ext cx="4724400" cy="113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A9DDEDC-D382-4046-BF7A-040A5F7C853A}"/>
              </a:ext>
            </a:extLst>
          </p:cNvPr>
          <p:cNvSpPr/>
          <p:nvPr/>
        </p:nvSpPr>
        <p:spPr>
          <a:xfrm>
            <a:off x="5625677" y="4261981"/>
            <a:ext cx="1168286" cy="70238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FCD2B8A-F803-468A-BE49-51A15E736408}"/>
              </a:ext>
            </a:extLst>
          </p:cNvPr>
          <p:cNvSpPr/>
          <p:nvPr/>
        </p:nvSpPr>
        <p:spPr>
          <a:xfrm>
            <a:off x="11584645" y="4303026"/>
            <a:ext cx="1168286" cy="70238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E07A0A-B882-4533-9BD2-D2BF44E7BFEF}"/>
              </a:ext>
            </a:extLst>
          </p:cNvPr>
          <p:cNvGrpSpPr/>
          <p:nvPr/>
        </p:nvGrpSpPr>
        <p:grpSpPr>
          <a:xfrm>
            <a:off x="685801" y="2367250"/>
            <a:ext cx="4813414" cy="928082"/>
            <a:chOff x="685801" y="2367250"/>
            <a:chExt cx="4813414" cy="928082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6E48BDA-EA35-4E3C-BBF3-BB0061862CA9}"/>
                </a:ext>
              </a:extLst>
            </p:cNvPr>
            <p:cNvSpPr/>
            <p:nvPr/>
          </p:nvSpPr>
          <p:spPr>
            <a:xfrm>
              <a:off x="685801" y="2367250"/>
              <a:ext cx="4813414" cy="92808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Dosya:Trendyol online.png - Vikipedi">
              <a:extLst>
                <a:ext uri="{FF2B5EF4-FFF2-40B4-BE49-F238E27FC236}">
                  <a16:creationId xmlns:a16="http://schemas.microsoft.com/office/drawing/2014/main" id="{652FEE4E-0A3D-4152-B46C-2CDE0A657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2476631"/>
              <a:ext cx="1852411" cy="624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osya:Amazon logo.svg - Vikipedi">
              <a:extLst>
                <a:ext uri="{FF2B5EF4-FFF2-40B4-BE49-F238E27FC236}">
                  <a16:creationId xmlns:a16="http://schemas.microsoft.com/office/drawing/2014/main" id="{0529C548-B021-426A-909C-59F8AA8A35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7744" y="2643397"/>
              <a:ext cx="1663340" cy="502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Arrow: Down 21">
            <a:extLst>
              <a:ext uri="{FF2B5EF4-FFF2-40B4-BE49-F238E27FC236}">
                <a16:creationId xmlns:a16="http://schemas.microsoft.com/office/drawing/2014/main" id="{3494340D-5662-44D4-8442-05CEDC69654D}"/>
              </a:ext>
            </a:extLst>
          </p:cNvPr>
          <p:cNvSpPr/>
          <p:nvPr/>
        </p:nvSpPr>
        <p:spPr>
          <a:xfrm>
            <a:off x="2993794" y="3196174"/>
            <a:ext cx="330086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86FB9450-67A9-449B-BD57-1888BB9B905C}"/>
              </a:ext>
            </a:extLst>
          </p:cNvPr>
          <p:cNvSpPr/>
          <p:nvPr/>
        </p:nvSpPr>
        <p:spPr>
          <a:xfrm>
            <a:off x="3002240" y="4851653"/>
            <a:ext cx="330086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ECD82F5-ED4C-4ADD-814E-6777F6AF84A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37" y="5542817"/>
            <a:ext cx="4419600" cy="1104900"/>
          </a:xfrm>
          <a:prstGeom prst="rect">
            <a:avLst/>
          </a:prstGeom>
        </p:spPr>
      </p:pic>
      <p:sp>
        <p:nvSpPr>
          <p:cNvPr id="33" name="Arrow: Down 32">
            <a:extLst>
              <a:ext uri="{FF2B5EF4-FFF2-40B4-BE49-F238E27FC236}">
                <a16:creationId xmlns:a16="http://schemas.microsoft.com/office/drawing/2014/main" id="{EBEBAC54-68E7-4CC3-B29A-85118263531D}"/>
              </a:ext>
            </a:extLst>
          </p:cNvPr>
          <p:cNvSpPr/>
          <p:nvPr/>
        </p:nvSpPr>
        <p:spPr>
          <a:xfrm>
            <a:off x="8980703" y="5283555"/>
            <a:ext cx="330086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31D984A-CE89-41EE-9B93-C1F39D5EFC70}"/>
              </a:ext>
            </a:extLst>
          </p:cNvPr>
          <p:cNvGrpSpPr/>
          <p:nvPr/>
        </p:nvGrpSpPr>
        <p:grpSpPr>
          <a:xfrm>
            <a:off x="6614482" y="2094269"/>
            <a:ext cx="4953000" cy="1827398"/>
            <a:chOff x="6521330" y="2151028"/>
            <a:chExt cx="4953000" cy="1827398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15BA8CD-E6B9-42ED-A394-EB64468F1A0C}"/>
                </a:ext>
              </a:extLst>
            </p:cNvPr>
            <p:cNvSpPr/>
            <p:nvPr/>
          </p:nvSpPr>
          <p:spPr>
            <a:xfrm>
              <a:off x="6521330" y="2348761"/>
              <a:ext cx="4953000" cy="162966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9BAC98A-E0F1-4BAA-9512-A6DF8FAD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47237" y="2551671"/>
              <a:ext cx="1805047" cy="128900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5AB6121-5B1E-4E7A-8B37-FE1E0B3E0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88"/>
            <a:stretch/>
          </p:blipFill>
          <p:spPr>
            <a:xfrm>
              <a:off x="9442377" y="2151028"/>
              <a:ext cx="1805047" cy="1825554"/>
            </a:xfrm>
            <a:prstGeom prst="rect">
              <a:avLst/>
            </a:prstGeom>
          </p:spPr>
        </p:pic>
      </p:grpSp>
      <p:sp>
        <p:nvSpPr>
          <p:cNvPr id="52" name="Arrow: Down 51">
            <a:extLst>
              <a:ext uri="{FF2B5EF4-FFF2-40B4-BE49-F238E27FC236}">
                <a16:creationId xmlns:a16="http://schemas.microsoft.com/office/drawing/2014/main" id="{F9C41098-636B-4D43-8F02-61910848553C}"/>
              </a:ext>
            </a:extLst>
          </p:cNvPr>
          <p:cNvSpPr/>
          <p:nvPr/>
        </p:nvSpPr>
        <p:spPr>
          <a:xfrm>
            <a:off x="8953228" y="3695915"/>
            <a:ext cx="330086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6F8BB3A-8A1D-41AE-BEAA-9E7AAB93A5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97152" y="5016901"/>
            <a:ext cx="2030567" cy="2030567"/>
          </a:xfrm>
          <a:prstGeom prst="rect">
            <a:avLst/>
          </a:prstGeom>
        </p:spPr>
      </p:pic>
      <p:sp>
        <p:nvSpPr>
          <p:cNvPr id="56" name="Arrow: Down 55">
            <a:extLst>
              <a:ext uri="{FF2B5EF4-FFF2-40B4-BE49-F238E27FC236}">
                <a16:creationId xmlns:a16="http://schemas.microsoft.com/office/drawing/2014/main" id="{B6063F2F-27D5-43AA-8258-5A5EBC74FAD5}"/>
              </a:ext>
            </a:extLst>
          </p:cNvPr>
          <p:cNvSpPr/>
          <p:nvPr/>
        </p:nvSpPr>
        <p:spPr>
          <a:xfrm rot="16200000">
            <a:off x="12306916" y="5274003"/>
            <a:ext cx="277553" cy="24525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180DD8FB-4D3A-46EE-8297-DE30EA6A3B9E}"/>
              </a:ext>
            </a:extLst>
          </p:cNvPr>
          <p:cNvSpPr/>
          <p:nvPr/>
        </p:nvSpPr>
        <p:spPr>
          <a:xfrm rot="250867">
            <a:off x="14882589" y="4100531"/>
            <a:ext cx="259693" cy="7153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7771842" y="885825"/>
            <a:ext cx="2744316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VERİ SETİ</a:t>
            </a:r>
          </a:p>
        </p:txBody>
      </p:sp>
      <p:sp>
        <p:nvSpPr>
          <p:cNvPr id="5" name="Metin kutusu 15">
            <a:extLst>
              <a:ext uri="{FF2B5EF4-FFF2-40B4-BE49-F238E27FC236}">
                <a16:creationId xmlns:a16="http://schemas.microsoft.com/office/drawing/2014/main" id="{6DBCC29B-6391-4299-B637-67D7B18DE4F4}"/>
              </a:ext>
            </a:extLst>
          </p:cNvPr>
          <p:cNvSpPr txBox="1"/>
          <p:nvPr/>
        </p:nvSpPr>
        <p:spPr>
          <a:xfrm>
            <a:off x="2208775" y="2117829"/>
            <a:ext cx="6493926" cy="657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tr-TR" sz="2400" dirty="0" err="1">
                <a:solidFill>
                  <a:schemeClr val="tx2"/>
                </a:solidFill>
                <a:latin typeface="Arial Bold" panose="020B0604020202020204" charset="-94"/>
              </a:rPr>
              <a:t>Sentiment</a:t>
            </a:r>
            <a:r>
              <a:rPr lang="tr-TR" sz="2400" dirty="0">
                <a:solidFill>
                  <a:schemeClr val="tx2"/>
                </a:solidFill>
                <a:latin typeface="Arial Bold" panose="020B0604020202020204" charset="-94"/>
              </a:rPr>
              <a:t> Analysis (Duygu Analizi)</a:t>
            </a:r>
          </a:p>
        </p:txBody>
      </p:sp>
      <p:sp>
        <p:nvSpPr>
          <p:cNvPr id="6" name="Metin kutusu 16">
            <a:extLst>
              <a:ext uri="{FF2B5EF4-FFF2-40B4-BE49-F238E27FC236}">
                <a16:creationId xmlns:a16="http://schemas.microsoft.com/office/drawing/2014/main" id="{B436AE85-48AD-4135-B05D-EA65B74F9F4A}"/>
              </a:ext>
            </a:extLst>
          </p:cNvPr>
          <p:cNvSpPr txBox="1"/>
          <p:nvPr/>
        </p:nvSpPr>
        <p:spPr>
          <a:xfrm>
            <a:off x="12267175" y="2117829"/>
            <a:ext cx="5002227" cy="657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tr-TR" sz="2400" dirty="0">
                <a:solidFill>
                  <a:schemeClr val="tx2"/>
                </a:solidFill>
                <a:latin typeface="Arial Bold" panose="020B0604020202020204" charset="-94"/>
              </a:rPr>
              <a:t>NER (Varlık İsmi Tanıma)</a:t>
            </a:r>
          </a:p>
        </p:txBody>
      </p:sp>
      <p:pic>
        <p:nvPicPr>
          <p:cNvPr id="7" name="Resim 17">
            <a:extLst>
              <a:ext uri="{FF2B5EF4-FFF2-40B4-BE49-F238E27FC236}">
                <a16:creationId xmlns:a16="http://schemas.microsoft.com/office/drawing/2014/main" id="{0F24202E-5A18-4BFC-BF53-2FE95AD49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61" y="1533329"/>
            <a:ext cx="2136790" cy="1554598"/>
          </a:xfrm>
          <a:prstGeom prst="rect">
            <a:avLst/>
          </a:prstGeom>
        </p:spPr>
      </p:pic>
      <p:pic>
        <p:nvPicPr>
          <p:cNvPr id="8" name="Resim 18">
            <a:extLst>
              <a:ext uri="{FF2B5EF4-FFF2-40B4-BE49-F238E27FC236}">
                <a16:creationId xmlns:a16="http://schemas.microsoft.com/office/drawing/2014/main" id="{94F71249-9DD1-4AE0-B057-6F829B89AB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20" r="24276"/>
          <a:stretch/>
        </p:blipFill>
        <p:spPr>
          <a:xfrm>
            <a:off x="10693189" y="1766472"/>
            <a:ext cx="1997202" cy="1589557"/>
          </a:xfrm>
          <a:prstGeom prst="rect">
            <a:avLst/>
          </a:prstGeom>
        </p:spPr>
      </p:pic>
      <p:pic>
        <p:nvPicPr>
          <p:cNvPr id="9" name="Resim 19">
            <a:extLst>
              <a:ext uri="{FF2B5EF4-FFF2-40B4-BE49-F238E27FC236}">
                <a16:creationId xmlns:a16="http://schemas.microsoft.com/office/drawing/2014/main" id="{CD564E66-A954-4B65-9E6B-0FBA006DE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75" y="7785555"/>
            <a:ext cx="2568237" cy="1284119"/>
          </a:xfrm>
          <a:prstGeom prst="rect">
            <a:avLst/>
          </a:prstGeom>
        </p:spPr>
      </p:pic>
      <p:pic>
        <p:nvPicPr>
          <p:cNvPr id="10" name="Resim 20">
            <a:extLst>
              <a:ext uri="{FF2B5EF4-FFF2-40B4-BE49-F238E27FC236}">
                <a16:creationId xmlns:a16="http://schemas.microsoft.com/office/drawing/2014/main" id="{7FBC0AA4-D40C-458F-A134-13C6FA6EA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2246" y="3357520"/>
            <a:ext cx="8939554" cy="4262755"/>
          </a:xfrm>
          <a:prstGeom prst="rect">
            <a:avLst/>
          </a:prstGeom>
        </p:spPr>
      </p:pic>
      <p:sp>
        <p:nvSpPr>
          <p:cNvPr id="12" name="Dikdörtgen 22">
            <a:extLst>
              <a:ext uri="{FF2B5EF4-FFF2-40B4-BE49-F238E27FC236}">
                <a16:creationId xmlns:a16="http://schemas.microsoft.com/office/drawing/2014/main" id="{C23C674D-C2AD-4F03-8C83-BCC3E1BBED0B}"/>
              </a:ext>
            </a:extLst>
          </p:cNvPr>
          <p:cNvSpPr/>
          <p:nvPr/>
        </p:nvSpPr>
        <p:spPr>
          <a:xfrm>
            <a:off x="12392602" y="3945568"/>
            <a:ext cx="5601078" cy="816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6" name="Resim 21">
            <a:extLst>
              <a:ext uri="{FF2B5EF4-FFF2-40B4-BE49-F238E27FC236}">
                <a16:creationId xmlns:a16="http://schemas.microsoft.com/office/drawing/2014/main" id="{BCC16CBD-F231-4E0F-99C4-624148E4A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859" y="3309678"/>
            <a:ext cx="8042474" cy="4358437"/>
          </a:xfrm>
          <a:prstGeom prst="rect">
            <a:avLst/>
          </a:prstGeom>
        </p:spPr>
      </p:pic>
      <p:pic>
        <p:nvPicPr>
          <p:cNvPr id="17" name="Resim 23">
            <a:extLst>
              <a:ext uri="{FF2B5EF4-FFF2-40B4-BE49-F238E27FC236}">
                <a16:creationId xmlns:a16="http://schemas.microsoft.com/office/drawing/2014/main" id="{76C6BCE5-0FCA-452A-AB7F-F954F80DDF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-106212" y="6782998"/>
            <a:ext cx="980583" cy="313786"/>
          </a:xfrm>
          <a:prstGeom prst="rect">
            <a:avLst/>
          </a:prstGeom>
        </p:spPr>
      </p:pic>
      <p:pic>
        <p:nvPicPr>
          <p:cNvPr id="18" name="Resim 24">
            <a:extLst>
              <a:ext uri="{FF2B5EF4-FFF2-40B4-BE49-F238E27FC236}">
                <a16:creationId xmlns:a16="http://schemas.microsoft.com/office/drawing/2014/main" id="{B22863F0-DBFE-4D6E-B7BA-ACCD0FB5769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268" b="20657"/>
          <a:stretch/>
        </p:blipFill>
        <p:spPr>
          <a:xfrm>
            <a:off x="685800" y="4991100"/>
            <a:ext cx="1327819" cy="5413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6159252" y="885825"/>
            <a:ext cx="5969496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YÖNTEM VE TEKNİKLER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F00CDA2-9228-4D2E-B3E2-3DE4A9547B9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4"/>
          <a:stretch/>
        </p:blipFill>
        <p:spPr bwMode="auto">
          <a:xfrm>
            <a:off x="8686800" y="2095500"/>
            <a:ext cx="9448800" cy="67365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15E8506C-EB54-4F39-9A13-A0CBDC4B7B4F}"/>
              </a:ext>
            </a:extLst>
          </p:cNvPr>
          <p:cNvSpPr/>
          <p:nvPr/>
        </p:nvSpPr>
        <p:spPr>
          <a:xfrm>
            <a:off x="12649200" y="1987826"/>
            <a:ext cx="1739345" cy="5410200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tr-TR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14AAB0E1-E2BA-41E6-AD6A-AD0D7422CE8F}"/>
              </a:ext>
            </a:extLst>
          </p:cNvPr>
          <p:cNvSpPr txBox="1"/>
          <p:nvPr/>
        </p:nvSpPr>
        <p:spPr>
          <a:xfrm>
            <a:off x="1333500" y="2127408"/>
            <a:ext cx="63246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457200"/>
            <a:r>
              <a:rPr lang="tr-TR" sz="2400" b="1" u="sng" dirty="0">
                <a:solidFill>
                  <a:srgbClr val="004A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 Ön İşleme</a:t>
            </a:r>
          </a:p>
          <a:p>
            <a:pPr lvl="0" algn="just" defTabSz="457200"/>
            <a:endParaRPr lang="tr-TR" sz="1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457200"/>
            <a:r>
              <a:rPr lang="tr-T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Sözcüklere Ayırma, </a:t>
            </a:r>
          </a:p>
          <a:p>
            <a:pPr lvl="0" algn="just" defTabSz="457200"/>
            <a:r>
              <a:rPr lang="tr-T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Küçük Harfe Çevirme ,</a:t>
            </a:r>
          </a:p>
          <a:p>
            <a:pPr lvl="0" algn="just" defTabSz="457200"/>
            <a:r>
              <a:rPr lang="tr-T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Noktalama İşaretleri</a:t>
            </a:r>
          </a:p>
          <a:p>
            <a:pPr lvl="0" algn="just" defTabSz="457200"/>
            <a:r>
              <a:rPr lang="tr-T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Köklere Ayırma </a:t>
            </a:r>
          </a:p>
          <a:p>
            <a:pPr lvl="0" algn="just" defTabSz="457200"/>
            <a:r>
              <a:rPr lang="tr-T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işlemlerinin gerçekleştirilmesi</a:t>
            </a:r>
          </a:p>
          <a:p>
            <a:endParaRPr lang="tr-TR" b="1" u="sng" dirty="0">
              <a:solidFill>
                <a:srgbClr val="004AA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b="1" u="sng" dirty="0">
              <a:solidFill>
                <a:srgbClr val="004AA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sz="2400" b="1" u="sng" dirty="0">
                <a:solidFill>
                  <a:srgbClr val="004A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Modelleme</a:t>
            </a:r>
          </a:p>
          <a:p>
            <a:r>
              <a:rPr lang="tr-TR" sz="2400" b="1" dirty="0">
                <a:solidFill>
                  <a:srgbClr val="004A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Klasik ML Yöntemleri</a:t>
            </a:r>
          </a:p>
          <a:p>
            <a:endParaRPr lang="tr-TR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Naive-Bayes</a:t>
            </a:r>
            <a:r>
              <a:rPr lang="tr-T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sınıflandırma modelleri, metinleri sınıflandırmak için kullanılan en yaygın algoritmadır.[1]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Doğrusal Destek Vektör Makinesi, geniş çapta en iyi metin sınıflandırma algoritmalarından biri olarak kabul edilir.[2]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E98C0EBC-8CE0-48D2-93C9-6F69F49056E2}"/>
              </a:ext>
            </a:extLst>
          </p:cNvPr>
          <p:cNvSpPr txBox="1"/>
          <p:nvPr/>
        </p:nvSpPr>
        <p:spPr>
          <a:xfrm>
            <a:off x="533400" y="8482537"/>
            <a:ext cx="579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/>
            <a:r>
              <a:rPr lang="tr-TR" sz="9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https://www.analyticsvidhya.com/blog/2021/09/sentiment-classification-using-nlp-with-text-analytics/</a:t>
            </a:r>
          </a:p>
          <a:p>
            <a:pPr lvl="0" defTabSz="457200"/>
            <a:endParaRPr lang="tr-TR" sz="90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defTabSz="457200"/>
            <a:r>
              <a:rPr lang="tr-TR" sz="9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https://towardsdatascience.com/multi-class-text-classification-model-comparison-and-selection</a:t>
            </a:r>
          </a:p>
          <a:p>
            <a:pPr lvl="0" defTabSz="457200"/>
            <a:endParaRPr lang="tr-TR" sz="90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defTabSz="457200"/>
            <a:r>
              <a:rPr lang="tr-TR" sz="9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tr-T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https://towardsdatascience.com/choosing-the-right-language-model-for-your-nlp-use-case</a:t>
            </a:r>
            <a:endParaRPr lang="tr-TR" sz="90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defTabSz="457200"/>
            <a:endParaRPr lang="tr-TR" sz="90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42D3D049-0C6B-423A-823A-BD52E256FAA4}"/>
              </a:ext>
            </a:extLst>
          </p:cNvPr>
          <p:cNvSpPr txBox="1"/>
          <p:nvPr/>
        </p:nvSpPr>
        <p:spPr>
          <a:xfrm>
            <a:off x="8257909" y="210316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>
                <a:solidFill>
                  <a:srgbClr val="004A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  <a:endParaRPr lang="tr-TR" b="1" dirty="0">
              <a:solidFill>
                <a:srgbClr val="004AA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4698616" y="885825"/>
            <a:ext cx="8890769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MODEL EĞİTİMİ VE DEĞERLENDİRME</a:t>
            </a:r>
          </a:p>
        </p:txBody>
      </p:sp>
      <p:sp>
        <p:nvSpPr>
          <p:cNvPr id="5" name="Metin kutusu 15">
            <a:extLst>
              <a:ext uri="{FF2B5EF4-FFF2-40B4-BE49-F238E27FC236}">
                <a16:creationId xmlns:a16="http://schemas.microsoft.com/office/drawing/2014/main" id="{A17235AB-859F-4E6A-9F40-B85117A64B24}"/>
              </a:ext>
            </a:extLst>
          </p:cNvPr>
          <p:cNvSpPr txBox="1"/>
          <p:nvPr/>
        </p:nvSpPr>
        <p:spPr>
          <a:xfrm>
            <a:off x="2465373" y="2117829"/>
            <a:ext cx="6493926" cy="657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tr-TR" sz="2400" dirty="0" err="1">
                <a:solidFill>
                  <a:srgbClr val="004AAD"/>
                </a:solidFill>
                <a:latin typeface="Arial Bold" panose="020B0604020202020204" charset="-94"/>
              </a:rPr>
              <a:t>Sentiment</a:t>
            </a:r>
            <a:r>
              <a:rPr lang="tr-TR" sz="2400" dirty="0">
                <a:solidFill>
                  <a:srgbClr val="004AAD"/>
                </a:solidFill>
                <a:latin typeface="Arial Bold" panose="020B0604020202020204" charset="-94"/>
              </a:rPr>
              <a:t> Analysis (Duygu Analizi)</a:t>
            </a:r>
          </a:p>
        </p:txBody>
      </p:sp>
      <p:sp>
        <p:nvSpPr>
          <p:cNvPr id="6" name="Metin kutusu 16">
            <a:extLst>
              <a:ext uri="{FF2B5EF4-FFF2-40B4-BE49-F238E27FC236}">
                <a16:creationId xmlns:a16="http://schemas.microsoft.com/office/drawing/2014/main" id="{E401F1CE-886F-41BD-98B0-DD08209110BD}"/>
              </a:ext>
            </a:extLst>
          </p:cNvPr>
          <p:cNvSpPr txBox="1"/>
          <p:nvPr/>
        </p:nvSpPr>
        <p:spPr>
          <a:xfrm>
            <a:off x="12523773" y="2117829"/>
            <a:ext cx="5002227" cy="657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tr-TR" sz="2400" dirty="0">
                <a:solidFill>
                  <a:srgbClr val="004AAD"/>
                </a:solidFill>
                <a:latin typeface="Arial Bold" panose="020B0604020202020204" charset="-94"/>
              </a:rPr>
              <a:t>NER (Varlık İsmi Tanıma)</a:t>
            </a:r>
          </a:p>
        </p:txBody>
      </p:sp>
      <p:pic>
        <p:nvPicPr>
          <p:cNvPr id="7" name="Resim 17">
            <a:extLst>
              <a:ext uri="{FF2B5EF4-FFF2-40B4-BE49-F238E27FC236}">
                <a16:creationId xmlns:a16="http://schemas.microsoft.com/office/drawing/2014/main" id="{E0B12A77-36F7-45C8-9E90-849B446A7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59" y="1533329"/>
            <a:ext cx="2136790" cy="1554598"/>
          </a:xfrm>
          <a:prstGeom prst="rect">
            <a:avLst/>
          </a:prstGeom>
        </p:spPr>
      </p:pic>
      <p:pic>
        <p:nvPicPr>
          <p:cNvPr id="8" name="Resim 18">
            <a:extLst>
              <a:ext uri="{FF2B5EF4-FFF2-40B4-BE49-F238E27FC236}">
                <a16:creationId xmlns:a16="http://schemas.microsoft.com/office/drawing/2014/main" id="{973581D8-1D7A-44EF-9701-9004300C87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20" r="24276"/>
          <a:stretch/>
        </p:blipFill>
        <p:spPr>
          <a:xfrm>
            <a:off x="10949787" y="1766472"/>
            <a:ext cx="1997202" cy="1589557"/>
          </a:xfrm>
          <a:prstGeom prst="rect">
            <a:avLst/>
          </a:prstGeom>
        </p:spPr>
      </p:pic>
      <p:sp>
        <p:nvSpPr>
          <p:cNvPr id="9" name="Freeform 2">
            <a:extLst>
              <a:ext uri="{FF2B5EF4-FFF2-40B4-BE49-F238E27FC236}">
                <a16:creationId xmlns:a16="http://schemas.microsoft.com/office/drawing/2014/main" id="{34B4C953-7869-4501-92DA-E9046DF069F7}"/>
              </a:ext>
            </a:extLst>
          </p:cNvPr>
          <p:cNvSpPr/>
          <p:nvPr/>
        </p:nvSpPr>
        <p:spPr>
          <a:xfrm rot="5400000">
            <a:off x="5508581" y="5117738"/>
            <a:ext cx="7461070" cy="42503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" t="-2184194" r="-542036" b="-136088"/>
            </a:stretch>
          </a:blipFill>
        </p:spPr>
        <p:txBody>
          <a:bodyPr/>
          <a:lstStyle/>
          <a:p>
            <a:endParaRPr lang="tr-TR" dirty="0">
              <a:latin typeface="Arial Bold" panose="020B0604020202020204" charset="-94"/>
            </a:endParaRPr>
          </a:p>
        </p:txBody>
      </p:sp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BD82AC59-EB3F-4F9E-BFFF-5CA8B8921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524256"/>
              </p:ext>
            </p:extLst>
          </p:nvPr>
        </p:nvGraphicFramePr>
        <p:xfrm>
          <a:off x="742948" y="3356029"/>
          <a:ext cx="7513625" cy="506269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065825">
                  <a:extLst>
                    <a:ext uri="{9D8B030D-6E8A-4147-A177-3AD203B41FA5}">
                      <a16:colId xmlns:a16="http://schemas.microsoft.com/office/drawing/2014/main" val="266221478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4790841"/>
                    </a:ext>
                  </a:extLst>
                </a:gridCol>
              </a:tblGrid>
              <a:tr h="335944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tr-TR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015523"/>
                  </a:ext>
                </a:extLst>
              </a:tr>
              <a:tr h="37020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u="none" strike="noStrike" cap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Arial"/>
                        </a:rPr>
                        <a:t>0.</a:t>
                      </a:r>
                      <a:r>
                        <a:rPr lang="tr-TR" sz="2000" u="none" strike="noStrike" cap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Arial"/>
                        </a:rPr>
                        <a:t>800</a:t>
                      </a:r>
                      <a:endParaRPr lang="tr-TR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492117"/>
                  </a:ext>
                </a:extLst>
              </a:tr>
              <a:tr h="37020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Multinomial</a:t>
                      </a: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Naive</a:t>
                      </a: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Bayes</a:t>
                      </a:r>
                      <a:endParaRPr lang="tr-TR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896039"/>
                  </a:ext>
                </a:extLst>
              </a:tr>
              <a:tr h="3359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bert-</a:t>
                      </a: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</a:t>
                      </a: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turkish-uncased</a:t>
                      </a:r>
                      <a:endParaRPr lang="tr-TR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47651"/>
                  </a:ext>
                </a:extLst>
              </a:tr>
              <a:tr h="57110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electra-base-turkish-mc4-cased-discriminator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496825"/>
                  </a:ext>
                </a:extLst>
              </a:tr>
              <a:tr h="3359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distilbert-base-turkish-cased</a:t>
                      </a:r>
                      <a:endParaRPr lang="tr-TR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357058"/>
                  </a:ext>
                </a:extLst>
              </a:tr>
              <a:tr h="3359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xlm-roberta-base</a:t>
                      </a:r>
                      <a:endParaRPr lang="tr-TR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505190"/>
                  </a:ext>
                </a:extLst>
              </a:tr>
              <a:tr h="3359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xlnet-base-cased</a:t>
                      </a:r>
                      <a:endParaRPr lang="tr-TR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694258"/>
                  </a:ext>
                </a:extLst>
              </a:tr>
              <a:tr h="57110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Gorengoz</a:t>
                      </a: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/bert-</a:t>
                      </a: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turkish</a:t>
                      </a: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sentiment-analysis-cased</a:t>
                      </a:r>
                      <a:endParaRPr lang="tr-TR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111756"/>
                  </a:ext>
                </a:extLst>
              </a:tr>
              <a:tr h="57110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Gorengoz</a:t>
                      </a: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/bert-</a:t>
                      </a: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turkish</a:t>
                      </a: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sentiment-analysis-winvoker</a:t>
                      </a:r>
                      <a:endParaRPr lang="tr-TR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880486"/>
                  </a:ext>
                </a:extLst>
              </a:tr>
            </a:tbl>
          </a:graphicData>
        </a:graphic>
      </p:graphicFrame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252506C3-C0D3-453C-810C-83D315C34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529272"/>
              </p:ext>
            </p:extLst>
          </p:nvPr>
        </p:nvGraphicFramePr>
        <p:xfrm>
          <a:off x="10618773" y="3587401"/>
          <a:ext cx="6837641" cy="147656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28230">
                  <a:extLst>
                    <a:ext uri="{9D8B030D-6E8A-4147-A177-3AD203B41FA5}">
                      <a16:colId xmlns:a16="http://schemas.microsoft.com/office/drawing/2014/main" val="2662214781"/>
                    </a:ext>
                  </a:extLst>
                </a:gridCol>
                <a:gridCol w="1709411">
                  <a:extLst>
                    <a:ext uri="{9D8B030D-6E8A-4147-A177-3AD203B41FA5}">
                      <a16:colId xmlns:a16="http://schemas.microsoft.com/office/drawing/2014/main" val="44790841"/>
                    </a:ext>
                  </a:extLst>
                </a:gridCol>
              </a:tblGrid>
              <a:tr h="3359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F1-Skoru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015523"/>
                  </a:ext>
                </a:extLst>
              </a:tr>
              <a:tr h="37020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Gorengoz</a:t>
                      </a: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/bert-</a:t>
                      </a: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based</a:t>
                      </a: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Turkish</a:t>
                      </a: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896039"/>
                  </a:ext>
                </a:extLst>
              </a:tr>
              <a:tr h="3359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Gorengoz</a:t>
                      </a: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/bert-</a:t>
                      </a: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based</a:t>
                      </a: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Turkish</a:t>
                      </a: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-NER-</a:t>
                      </a: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wikiann</a:t>
                      </a:r>
                      <a:endParaRPr lang="tr-TR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u="none" strike="noStrike" cap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Arial"/>
                        </a:rPr>
                        <a:t>0.921</a:t>
                      </a:r>
                      <a:endParaRPr lang="tr-TR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53064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4698616" y="885825"/>
            <a:ext cx="8890769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MODEL EĞİTİMİ VE DEĞERLENDİRME</a:t>
            </a:r>
          </a:p>
        </p:txBody>
      </p:sp>
      <p:sp>
        <p:nvSpPr>
          <p:cNvPr id="5" name="Metin kutusu 15">
            <a:extLst>
              <a:ext uri="{FF2B5EF4-FFF2-40B4-BE49-F238E27FC236}">
                <a16:creationId xmlns:a16="http://schemas.microsoft.com/office/drawing/2014/main" id="{A17235AB-859F-4E6A-9F40-B85117A64B24}"/>
              </a:ext>
            </a:extLst>
          </p:cNvPr>
          <p:cNvSpPr txBox="1"/>
          <p:nvPr/>
        </p:nvSpPr>
        <p:spPr>
          <a:xfrm>
            <a:off x="2465373" y="2117829"/>
            <a:ext cx="6493926" cy="657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tr-TR" sz="2400" dirty="0" err="1">
                <a:solidFill>
                  <a:srgbClr val="004AAD"/>
                </a:solidFill>
                <a:latin typeface="Arial Bold" panose="020B0604020202020204" charset="-94"/>
              </a:rPr>
              <a:t>Sentiment</a:t>
            </a:r>
            <a:r>
              <a:rPr lang="tr-TR" sz="2400" dirty="0">
                <a:solidFill>
                  <a:srgbClr val="004AAD"/>
                </a:solidFill>
                <a:latin typeface="Arial Bold" panose="020B0604020202020204" charset="-94"/>
              </a:rPr>
              <a:t> Analysis (Duygu Analizi)</a:t>
            </a:r>
          </a:p>
        </p:txBody>
      </p:sp>
      <p:sp>
        <p:nvSpPr>
          <p:cNvPr id="6" name="Metin kutusu 16">
            <a:extLst>
              <a:ext uri="{FF2B5EF4-FFF2-40B4-BE49-F238E27FC236}">
                <a16:creationId xmlns:a16="http://schemas.microsoft.com/office/drawing/2014/main" id="{E401F1CE-886F-41BD-98B0-DD08209110BD}"/>
              </a:ext>
            </a:extLst>
          </p:cNvPr>
          <p:cNvSpPr txBox="1"/>
          <p:nvPr/>
        </p:nvSpPr>
        <p:spPr>
          <a:xfrm>
            <a:off x="12523773" y="2117829"/>
            <a:ext cx="5002227" cy="657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tr-TR" sz="2400" dirty="0">
                <a:solidFill>
                  <a:srgbClr val="004AAD"/>
                </a:solidFill>
                <a:latin typeface="Arial Bold" panose="020B0604020202020204" charset="-94"/>
              </a:rPr>
              <a:t>NER (Varlık İsmi Tanıma)</a:t>
            </a:r>
          </a:p>
        </p:txBody>
      </p:sp>
      <p:pic>
        <p:nvPicPr>
          <p:cNvPr id="7" name="Resim 17">
            <a:extLst>
              <a:ext uri="{FF2B5EF4-FFF2-40B4-BE49-F238E27FC236}">
                <a16:creationId xmlns:a16="http://schemas.microsoft.com/office/drawing/2014/main" id="{E0B12A77-36F7-45C8-9E90-849B446A7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59" y="1533329"/>
            <a:ext cx="2136790" cy="1554598"/>
          </a:xfrm>
          <a:prstGeom prst="rect">
            <a:avLst/>
          </a:prstGeom>
        </p:spPr>
      </p:pic>
      <p:pic>
        <p:nvPicPr>
          <p:cNvPr id="8" name="Resim 18">
            <a:extLst>
              <a:ext uri="{FF2B5EF4-FFF2-40B4-BE49-F238E27FC236}">
                <a16:creationId xmlns:a16="http://schemas.microsoft.com/office/drawing/2014/main" id="{973581D8-1D7A-44EF-9701-9004300C87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20" r="24276"/>
          <a:stretch/>
        </p:blipFill>
        <p:spPr>
          <a:xfrm>
            <a:off x="10949787" y="1766472"/>
            <a:ext cx="1997202" cy="1589557"/>
          </a:xfrm>
          <a:prstGeom prst="rect">
            <a:avLst/>
          </a:prstGeom>
        </p:spPr>
      </p:pic>
      <p:sp>
        <p:nvSpPr>
          <p:cNvPr id="9" name="Freeform 2">
            <a:extLst>
              <a:ext uri="{FF2B5EF4-FFF2-40B4-BE49-F238E27FC236}">
                <a16:creationId xmlns:a16="http://schemas.microsoft.com/office/drawing/2014/main" id="{34B4C953-7869-4501-92DA-E9046DF069F7}"/>
              </a:ext>
            </a:extLst>
          </p:cNvPr>
          <p:cNvSpPr/>
          <p:nvPr/>
        </p:nvSpPr>
        <p:spPr>
          <a:xfrm rot="5400000">
            <a:off x="5508581" y="5117738"/>
            <a:ext cx="7461070" cy="42503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" t="-2184194" r="-542036" b="-136088"/>
            </a:stretch>
          </a:blipFill>
        </p:spPr>
        <p:txBody>
          <a:bodyPr/>
          <a:lstStyle/>
          <a:p>
            <a:endParaRPr lang="tr-TR" dirty="0">
              <a:latin typeface="Arial Bold" panose="020B0604020202020204" charset="-94"/>
            </a:endParaRPr>
          </a:p>
        </p:txBody>
      </p:sp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BD82AC59-EB3F-4F9E-BFFF-5CA8B8921CF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2948" y="3356029"/>
          <a:ext cx="7513625" cy="506269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065825">
                  <a:extLst>
                    <a:ext uri="{9D8B030D-6E8A-4147-A177-3AD203B41FA5}">
                      <a16:colId xmlns:a16="http://schemas.microsoft.com/office/drawing/2014/main" val="266221478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4790841"/>
                    </a:ext>
                  </a:extLst>
                </a:gridCol>
              </a:tblGrid>
              <a:tr h="335944"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tr-TR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015523"/>
                  </a:ext>
                </a:extLst>
              </a:tr>
              <a:tr h="37020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Multinomial</a:t>
                      </a: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Naive</a:t>
                      </a: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Bayes</a:t>
                      </a:r>
                      <a:endParaRPr lang="tr-TR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896039"/>
                  </a:ext>
                </a:extLst>
              </a:tr>
              <a:tr h="3359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u="none" strike="noStrike" cap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Arial"/>
                        </a:rPr>
                        <a:t>0.</a:t>
                      </a:r>
                      <a:r>
                        <a:rPr lang="tr-TR" sz="2000" u="none" strike="noStrike" cap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Arial"/>
                        </a:rPr>
                        <a:t>800</a:t>
                      </a:r>
                      <a:endParaRPr lang="tr-TR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530648"/>
                  </a:ext>
                </a:extLst>
              </a:tr>
              <a:tr h="3359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bert-</a:t>
                      </a: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</a:t>
                      </a: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turkish-uncased</a:t>
                      </a:r>
                      <a:endParaRPr lang="tr-TR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47651"/>
                  </a:ext>
                </a:extLst>
              </a:tr>
              <a:tr h="57110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electra-base-turkish-mc4-cased-discriminator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496825"/>
                  </a:ext>
                </a:extLst>
              </a:tr>
              <a:tr h="3359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distilbert-base-turkish-cased</a:t>
                      </a:r>
                      <a:endParaRPr lang="tr-TR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357058"/>
                  </a:ext>
                </a:extLst>
              </a:tr>
              <a:tr h="3359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xlm-roberta-base</a:t>
                      </a:r>
                      <a:endParaRPr lang="tr-TR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505190"/>
                  </a:ext>
                </a:extLst>
              </a:tr>
              <a:tr h="3359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xlnet-base-cased</a:t>
                      </a:r>
                      <a:endParaRPr lang="tr-TR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694258"/>
                  </a:ext>
                </a:extLst>
              </a:tr>
              <a:tr h="57110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Gorengoz</a:t>
                      </a: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/bert-</a:t>
                      </a: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turkish</a:t>
                      </a: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sentiment-analysis-cased</a:t>
                      </a:r>
                      <a:endParaRPr lang="tr-TR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111756"/>
                  </a:ext>
                </a:extLst>
              </a:tr>
              <a:tr h="57110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Gorengoz</a:t>
                      </a: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/bert-</a:t>
                      </a: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turkish</a:t>
                      </a: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sentiment-analysis-winvoker</a:t>
                      </a:r>
                      <a:endParaRPr lang="tr-TR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880486"/>
                  </a:ext>
                </a:extLst>
              </a:tr>
            </a:tbl>
          </a:graphicData>
        </a:graphic>
      </p:graphicFrame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252506C3-C0D3-453C-810C-83D315C340E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618773" y="3587401"/>
          <a:ext cx="6837641" cy="147656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28230">
                  <a:extLst>
                    <a:ext uri="{9D8B030D-6E8A-4147-A177-3AD203B41FA5}">
                      <a16:colId xmlns:a16="http://schemas.microsoft.com/office/drawing/2014/main" val="2662214781"/>
                    </a:ext>
                  </a:extLst>
                </a:gridCol>
                <a:gridCol w="1709411">
                  <a:extLst>
                    <a:ext uri="{9D8B030D-6E8A-4147-A177-3AD203B41FA5}">
                      <a16:colId xmlns:a16="http://schemas.microsoft.com/office/drawing/2014/main" val="44790841"/>
                    </a:ext>
                  </a:extLst>
                </a:gridCol>
              </a:tblGrid>
              <a:tr h="3359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F1-Skoru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015523"/>
                  </a:ext>
                </a:extLst>
              </a:tr>
              <a:tr h="37020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Gorengoz</a:t>
                      </a: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/bert-</a:t>
                      </a: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based</a:t>
                      </a: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Turkish</a:t>
                      </a: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896039"/>
                  </a:ext>
                </a:extLst>
              </a:tr>
              <a:tr h="3359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Gorengoz</a:t>
                      </a: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/bert-</a:t>
                      </a: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based</a:t>
                      </a: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Turkish</a:t>
                      </a:r>
                      <a:r>
                        <a:rPr lang="tr-TR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-NER-</a:t>
                      </a:r>
                      <a:r>
                        <a:rPr lang="tr-TR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wikiann</a:t>
                      </a:r>
                      <a:endParaRPr lang="tr-TR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u="none" strike="noStrike" cap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Arial"/>
                        </a:rPr>
                        <a:t>0.921</a:t>
                      </a:r>
                      <a:endParaRPr lang="tr-TR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530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9690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388</Words>
  <Application>Microsoft Office PowerPoint</Application>
  <PresentationFormat>Custom</PresentationFormat>
  <Paragraphs>132</Paragraphs>
  <Slides>14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Arial</vt:lpstr>
      <vt:lpstr>Arial Bold</vt:lpstr>
      <vt:lpstr>HK Modular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Türkçe Doğal</dc:title>
  <cp:lastModifiedBy>metu</cp:lastModifiedBy>
  <cp:revision>57</cp:revision>
  <dcterms:created xsi:type="dcterms:W3CDTF">2006-08-16T00:00:00Z</dcterms:created>
  <dcterms:modified xsi:type="dcterms:W3CDTF">2024-08-09T06:57:19Z</dcterms:modified>
  <dc:identifier>DAGMfnWas5Q</dc:identifier>
</cp:coreProperties>
</file>